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5" roundtripDataSignature="AMtx7mgLy3ydBIxCpAdg7YAWOoeKRud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278567-8CC5-4DFA-A299-775AC06DA05B}">
  <a:tblStyle styleId="{D9278567-8CC5-4DFA-A299-775AC06DA0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4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7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6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8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cih.ca/docs/context/FS-ImportanceDisaggregatedData-EN.pd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ca4b6e1e0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ca4b6e1e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a4b6e1e0a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ca4b6e1e0a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ca4b6e1e0a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2ca4b6e1e0a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a4b6e1e0a_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ca4b6e1e0a_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ca5690a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ca5690a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https://www.nccih.ca/docs/context/FS-ImportanceDisaggregatedData-EN.pdf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47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56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7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57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6" name="Google Shape;66;p57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57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7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 1">
  <p:cSld name="SECTION_TITLE_AND_DESCRIPTION_2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8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58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5" name="Google Shape;75;p58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58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58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59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2" name="Google Shape;8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59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4" name="Google Shape;8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9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9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7" name="Google Shape;87;p59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9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0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60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4" name="Google Shape;9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0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0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7" name="Google Shape;97;p60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0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1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61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1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1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61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8" name="Google Shape;108;p61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2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62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13" name="Google Shape;11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62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62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3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63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4" name="Google Shape;124;p63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4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4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64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2" name="Google Shape;132;p64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5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65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65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0" name="Google Shape;140;p65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8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" name="Google Shape;18;p48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" name="Google Shape;19;p48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8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8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66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66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1" name="Google Shape;151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5" name="Google Shape;155;p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" name="Google Shape;15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69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70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6" name="Google Shape;16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72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1" name="Google Shape;171;p72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2" name="Google Shape;172;p72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3" name="Google Shape;173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3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73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8" name="Google Shape;178;p73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9" name="Google Shape;179;p73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73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81" name="Google Shape;18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5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7" name="Google Shape;18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75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5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5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1" name="Google Shape;191;p75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8" name="Google Shape;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9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49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9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7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6" name="Google Shape;196;p76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97" name="Google Shape;197;p7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0" name="Google Shape;20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7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05" name="Google Shape;20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7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7" name="Google Shape;207;p7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7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1">
  <p:cSld name="SECTION_TITLE_AND_DESCRIPTION_1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7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3" name="Google Shape;213;p79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4" name="Google Shape;214;p7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6">
  <p:cSld name="SECTION_TITLE_AND_DESCRIPTION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0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80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19" name="Google Shape;219;p80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20" name="Google Shape;220;p8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">
  <p:cSld name="SECTION_TITLE_AND_DESCRIPTION_2_1_1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1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1"/>
          <p:cNvSpPr txBox="1"/>
          <p:nvPr>
            <p:ph idx="1" type="body"/>
          </p:nvPr>
        </p:nvSpPr>
        <p:spPr>
          <a:xfrm>
            <a:off x="1539175" y="5546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224" name="Google Shape;22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81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81"/>
          <p:cNvSpPr txBox="1"/>
          <p:nvPr>
            <p:ph type="title"/>
          </p:nvPr>
        </p:nvSpPr>
        <p:spPr>
          <a:xfrm>
            <a:off x="1619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SECTION_HEADER_7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None/>
              <a:defRPr sz="3600"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0" name="Google Shape;230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1">
  <p:cSld name="SECTION_TITLE_AND_DESCRIPTION_2_1_1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3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3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34" name="Google Shape;234;p83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5" name="Google Shape;235;p83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6" name="Google Shape;23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83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2">
  <p:cSld name="SECTION_TITLE_AND_DESCRIPTION_2_1_1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4"/>
          <p:cNvSpPr/>
          <p:nvPr/>
        </p:nvSpPr>
        <p:spPr>
          <a:xfrm>
            <a:off x="0" y="-125"/>
            <a:ext cx="18471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4"/>
          <p:cNvSpPr txBox="1"/>
          <p:nvPr>
            <p:ph idx="1" type="body"/>
          </p:nvPr>
        </p:nvSpPr>
        <p:spPr>
          <a:xfrm>
            <a:off x="1968175" y="402200"/>
            <a:ext cx="7001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42" name="Google Shape;242;p84"/>
          <p:cNvSpPr txBox="1"/>
          <p:nvPr>
            <p:ph type="title"/>
          </p:nvPr>
        </p:nvSpPr>
        <p:spPr>
          <a:xfrm>
            <a:off x="1847100" y="0"/>
            <a:ext cx="7173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43" name="Google Shape;243;p84"/>
          <p:cNvCxnSpPr/>
          <p:nvPr/>
        </p:nvCxnSpPr>
        <p:spPr>
          <a:xfrm>
            <a:off x="1968175" y="402225"/>
            <a:ext cx="7051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84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Narrow 3">
  <p:cSld name="SECTION_TITLE_AND_DESCRIPTION_2_1_1_3_2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5"/>
          <p:cNvSpPr/>
          <p:nvPr/>
        </p:nvSpPr>
        <p:spPr>
          <a:xfrm>
            <a:off x="0" y="-125"/>
            <a:ext cx="14322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5"/>
          <p:cNvSpPr txBox="1"/>
          <p:nvPr>
            <p:ph idx="1" type="body"/>
          </p:nvPr>
        </p:nvSpPr>
        <p:spPr>
          <a:xfrm>
            <a:off x="1539175" y="402200"/>
            <a:ext cx="74307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0" name="Google Shape;250;p85"/>
          <p:cNvSpPr txBox="1"/>
          <p:nvPr>
            <p:ph type="title"/>
          </p:nvPr>
        </p:nvSpPr>
        <p:spPr>
          <a:xfrm>
            <a:off x="1460125" y="2125"/>
            <a:ext cx="758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51" name="Google Shape;251;p85"/>
          <p:cNvCxnSpPr/>
          <p:nvPr/>
        </p:nvCxnSpPr>
        <p:spPr>
          <a:xfrm>
            <a:off x="1539175" y="402075"/>
            <a:ext cx="7480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85"/>
          <p:cNvSpPr txBox="1"/>
          <p:nvPr/>
        </p:nvSpPr>
        <p:spPr>
          <a:xfrm>
            <a:off x="122693" y="3420075"/>
            <a:ext cx="103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0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8">
  <p:cSld name="SECTION_TITLE_AND_DESCRIPTION_8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6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8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59" name="Google Shape;259;p86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0" name="Google Shape;260;p8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0">
  <p:cSld name="SECTION_TITLE_AND_DESCRIPTION_10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7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87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5" name="Google Shape;265;p87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66" name="Google Shape;266;p87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11">
  <p:cSld name="SECTION_TITLE_AND_DESCRIPTION_1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8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9" name="Google Shape;26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8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1" name="Google Shape;271;p88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2" name="Google Shape;272;p8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7">
  <p:cSld name="SECTION_TITLE_AND_DESCRIPTION_7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9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8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7" name="Google Shape;277;p89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78" name="Google Shape;278;p8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1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8" name="Google Shape;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2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" name="Google Shape;4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/>
        </p:nvSpPr>
        <p:spPr>
          <a:xfrm>
            <a:off x="6813725" y="3123925"/>
            <a:ext cx="2098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Quick Check</a:t>
            </a:r>
            <a:endParaRPr b="1" i="0" sz="4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54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5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1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20.xml"/><Relationship Id="rId44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19.xml"/><Relationship Id="rId4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22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1.xml"/><Relationship Id="rId45" Type="http://schemas.openxmlformats.org/officeDocument/2006/relationships/slideLayout" Target="../slideLayouts/slideLayout43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fueleconomy.gov/feg/download.shtml" TargetMode="External"/><Relationship Id="rId4" Type="http://schemas.openxmlformats.org/officeDocument/2006/relationships/hyperlink" Target="https://docs.google.com/spreadsheets/d/1qHOsz20Em63jHnebFRZ3QnChrGldUaoiCmsuf9S-Z8Q/edit#gid=1319987857" TargetMode="External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VRmXto2YA2I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ccih.ca/docs/context/FS-ImportanceDisaggregatedData-EN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"/>
          <p:cNvSpPr txBox="1"/>
          <p:nvPr>
            <p:ph type="ctrTitle"/>
          </p:nvPr>
        </p:nvSpPr>
        <p:spPr>
          <a:xfrm>
            <a:off x="3635400" y="19762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</a:rPr>
              <a:t>Grouping, Pivoting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1"/>
          <p:cNvSpPr txBox="1"/>
          <p:nvPr/>
        </p:nvSpPr>
        <p:spPr>
          <a:xfrm>
            <a:off x="3635550" y="30141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393E4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Spark 10 Spring 2024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5" name="Google Shape;285;p1"/>
          <p:cNvSpPr txBox="1"/>
          <p:nvPr/>
        </p:nvSpPr>
        <p:spPr>
          <a:xfrm>
            <a:off x="3635450" y="1693774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1</a:t>
            </a:r>
            <a:r>
              <a:rPr lang="en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6" name="Google Shape;286;p1"/>
          <p:cNvSpPr txBox="1"/>
          <p:nvPr/>
        </p:nvSpPr>
        <p:spPr>
          <a:xfrm>
            <a:off x="3635550" y="2660425"/>
            <a:ext cx="5385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Extracting and aggregating information from tables.</a:t>
            </a:r>
            <a:endParaRPr b="0" i="0" sz="18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7" name="Google Shape;28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.groupby()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2" name="Google Shape;362;p7"/>
          <p:cNvSpPr txBox="1"/>
          <p:nvPr>
            <p:ph idx="1" type="body"/>
          </p:nvPr>
        </p:nvSpPr>
        <p:spPr>
          <a:xfrm>
            <a:off x="236627" y="710350"/>
            <a:ext cx="57177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method 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value_counts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/>
              <a:t>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counts</a:t>
            </a:r>
            <a:r>
              <a:rPr lang="en"/>
              <a:t> the number of rows for each unique value in 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lang="en"/>
              <a:t>, and returns a two-column table with the results.</a:t>
            </a:r>
            <a:endParaRPr/>
          </a:p>
        </p:txBody>
      </p:sp>
      <p:sp>
        <p:nvSpPr>
          <p:cNvPr id="363" name="Google Shape;363;p7"/>
          <p:cNvSpPr txBox="1"/>
          <p:nvPr/>
        </p:nvSpPr>
        <p:spPr>
          <a:xfrm>
            <a:off x="236625" y="1712775"/>
            <a:ext cx="5592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Note: </a:t>
            </a:r>
            <a:r>
              <a:rPr b="1" lang="en" sz="1600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b="1" lang="en" sz="1600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en" sz="1600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value_counts</a:t>
            </a:r>
            <a:r>
              <a:rPr b="1" lang="en" sz="1600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" sz="1600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b="1" lang="en" sz="1600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only keeps the column </a:t>
            </a:r>
            <a:r>
              <a:rPr b="1" i="0" lang="en" sz="16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the frequency counts, and </a:t>
            </a:r>
            <a:r>
              <a:rPr b="1" i="0" lang="en" sz="1600" u="sng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 others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64" name="Google Shape;364;p7"/>
          <p:cNvGrpSpPr/>
          <p:nvPr/>
        </p:nvGrpSpPr>
        <p:grpSpPr>
          <a:xfrm>
            <a:off x="5824750" y="91725"/>
            <a:ext cx="2647800" cy="4965100"/>
            <a:chOff x="5824750" y="91725"/>
            <a:chExt cx="2647800" cy="4965100"/>
          </a:xfrm>
        </p:grpSpPr>
        <p:pic>
          <p:nvPicPr>
            <p:cNvPr id="365" name="Google Shape;36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48775" y="777525"/>
              <a:ext cx="1978151" cy="227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7"/>
            <p:cNvSpPr/>
            <p:nvPr/>
          </p:nvSpPr>
          <p:spPr>
            <a:xfrm>
              <a:off x="5824750" y="91725"/>
              <a:ext cx="2647800" cy="685800"/>
            </a:xfrm>
            <a:prstGeom prst="wedgeRoundRectCallout">
              <a:avLst>
                <a:gd fmla="val 26609" name="adj1"/>
                <a:gd fmla="val 63061" name="adj2"/>
                <a:gd fmla="val 0" name="adj3"/>
              </a:avLst>
            </a:prstGeom>
            <a:solidFill>
              <a:schemeClr val="lt1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There are 3 Bad Bunny’s in the </a:t>
              </a:r>
              <a:r>
                <a:rPr b="0" i="0" lang="en" sz="1400" u="none" cap="none" strike="noStrike">
                  <a:solidFill>
                    <a:srgbClr val="B9212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'artist_names'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column.</a:t>
              </a:r>
              <a:endPara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Note the </a:t>
              </a:r>
              <a:r>
                <a:rPr b="1" i="0" lang="en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exact match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!</a:t>
              </a:r>
              <a:endPara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367" name="Google Shape;36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0687" y="3206325"/>
              <a:ext cx="1894350" cy="185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7"/>
          <p:cNvPicPr preferRelativeResize="0"/>
          <p:nvPr/>
        </p:nvPicPr>
        <p:blipFill rotWithShape="1">
          <a:blip r:embed="rId5">
            <a:alphaModFix/>
          </a:blip>
          <a:srcRect b="2421" l="0" r="0" t="8838"/>
          <a:stretch/>
        </p:blipFill>
        <p:spPr>
          <a:xfrm>
            <a:off x="1084575" y="2456600"/>
            <a:ext cx="4978125" cy="260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1</a:t>
            </a:r>
            <a:endParaRPr/>
          </a:p>
        </p:txBody>
      </p:sp>
      <p:sp>
        <p:nvSpPr>
          <p:cNvPr id="375" name="Google Shape;37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8"/>
          <p:cNvSpPr txBox="1"/>
          <p:nvPr>
            <p:ph idx="1" type="body"/>
          </p:nvPr>
        </p:nvSpPr>
        <p:spPr>
          <a:xfrm>
            <a:off x="311700" y="817275"/>
            <a:ext cx="53772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Fill in the blanks to create the “Top 10 Artists” bar chart: The 10 artists with the most songs in the Spotify Daily Top 200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streams</a:t>
            </a:r>
            <a:r>
              <a:rPr lang="en"/>
              <a:t> table.</a:t>
            </a:r>
            <a:endParaRPr/>
          </a:p>
        </p:txBody>
      </p:sp>
      <p:sp>
        <p:nvSpPr>
          <p:cNvPr id="377" name="Google Shape;377;p8"/>
          <p:cNvSpPr txBox="1"/>
          <p:nvPr/>
        </p:nvSpPr>
        <p:spPr>
          <a:xfrm>
            <a:off x="0" y="1919100"/>
            <a:ext cx="5862900" cy="73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top_10_artists </a:t>
            </a:r>
            <a:r>
              <a:rPr b="1" i="0" lang="en" sz="1200" u="none" cap="none" strike="noStrike">
                <a:solidFill>
                  <a:srgbClr val="9929BD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streams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value_counts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9929BD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.take(np.arange(</a:t>
            </a:r>
            <a:r>
              <a:rPr b="0" i="0" lang="en" sz="1200" u="none" cap="none" strike="noStrike">
                <a:solidFill>
                  <a:srgbClr val="9929BD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top_10_artists.plot.barh(</a:t>
            </a:r>
            <a:r>
              <a:rPr b="0" i="0" lang="en" sz="1200" u="none" cap="none" strike="noStrike">
                <a:solidFill>
                  <a:srgbClr val="9929BD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Google Shape;378;p8"/>
          <p:cNvSpPr/>
          <p:nvPr/>
        </p:nvSpPr>
        <p:spPr>
          <a:xfrm flipH="1" rot="10800000">
            <a:off x="2050200" y="4457150"/>
            <a:ext cx="473100" cy="51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25" y="2756150"/>
            <a:ext cx="4536949" cy="16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6574" y="3209180"/>
            <a:ext cx="2712876" cy="189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sort_values</a:t>
            </a:r>
            <a:r>
              <a:rPr lang="en">
                <a:solidFill>
                  <a:schemeClr val="accent3"/>
                </a:solidFill>
              </a:rPr>
              <a:t> + </a:t>
            </a:r>
            <a:r>
              <a:rPr lang="en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take</a:t>
            </a:r>
            <a:r>
              <a:rPr lang="en">
                <a:solidFill>
                  <a:schemeClr val="accent3"/>
                </a:solidFill>
              </a:rPr>
              <a:t> = ❤️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6" name="Google Shape;386;p9"/>
          <p:cNvSpPr txBox="1"/>
          <p:nvPr>
            <p:ph idx="1" type="body"/>
          </p:nvPr>
        </p:nvSpPr>
        <p:spPr>
          <a:xfrm>
            <a:off x="236622" y="954000"/>
            <a:ext cx="393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a common pattern: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grouping and then sorting, and then taking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Here, it gives us the 10 artists with the most songs in the Spotify Daily Top 200 streams table.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87" name="Google Shape;38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9"/>
          <p:cNvSpPr txBox="1"/>
          <p:nvPr/>
        </p:nvSpPr>
        <p:spPr>
          <a:xfrm>
            <a:off x="4270725" y="950850"/>
            <a:ext cx="4659600" cy="92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top_10_artists </a:t>
            </a:r>
            <a:r>
              <a:rPr b="1" i="0" lang="en" sz="1200" u="none" cap="none" strike="noStrike">
                <a:solidFill>
                  <a:srgbClr val="9929BD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streams.sort_values(</a:t>
            </a:r>
            <a:r>
              <a:rPr lang="en" sz="1200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'artist_names'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.take(np.arange(</a:t>
            </a:r>
            <a:r>
              <a:rPr b="0" i="0" lang="en" sz="1200" u="none" cap="none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top_10_artists.plot.barh(</a:t>
            </a:r>
            <a:r>
              <a:rPr b="0" i="0" lang="en" sz="1200" u="none" cap="none" strike="noStrike">
                <a:solidFill>
                  <a:srgbClr val="B92120"/>
                </a:solidFill>
                <a:latin typeface="Roboto Mono"/>
                <a:ea typeface="Roboto Mono"/>
                <a:cs typeface="Roboto Mono"/>
                <a:sym typeface="Roboto Mono"/>
              </a:rPr>
              <a:t>'artist_names'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b="0" i="0" sz="12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9" name="Google Shape;3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422" y="2466350"/>
            <a:ext cx="3209903" cy="22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0713" y="2466350"/>
            <a:ext cx="1244617" cy="2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10"/>
          <p:cNvSpPr txBox="1"/>
          <p:nvPr>
            <p:ph type="ctrTitle"/>
          </p:nvPr>
        </p:nvSpPr>
        <p:spPr>
          <a:xfrm>
            <a:off x="589950" y="2017650"/>
            <a:ext cx="796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Advanced Grouping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7" name="Google Shape;397;p10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Grouping with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.groupby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Grouping by Multiple Columns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Demo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8" name="Google Shape;398;p10"/>
          <p:cNvSpPr txBox="1"/>
          <p:nvPr/>
        </p:nvSpPr>
        <p:spPr>
          <a:xfrm>
            <a:off x="115294" y="353181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Today’s Data: 2021 Cars</a:t>
            </a:r>
            <a:endParaRPr/>
          </a:p>
        </p:txBody>
      </p:sp>
      <p:sp>
        <p:nvSpPr>
          <p:cNvPr id="404" name="Google Shape;404;p11"/>
          <p:cNvSpPr txBox="1"/>
          <p:nvPr>
            <p:ph idx="1" type="body"/>
          </p:nvPr>
        </p:nvSpPr>
        <p:spPr>
          <a:xfrm>
            <a:off x="311697" y="904750"/>
            <a:ext cx="4380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Today we’ll use data from the US Department of Energy that contains basic information about all 2021 model-year cars sold in the US.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Click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here</a:t>
            </a:r>
            <a:r>
              <a:rPr lang="en"/>
              <a:t> for the source.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Click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here</a:t>
            </a:r>
            <a:r>
              <a:rPr lang="en"/>
              <a:t> for a spreadsheet version of the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05" name="Google Shape;40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5500" y="1341213"/>
            <a:ext cx="3723899" cy="246108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1"/>
          <p:cNvSpPr txBox="1"/>
          <p:nvPr>
            <p:ph idx="1" type="body"/>
          </p:nvPr>
        </p:nvSpPr>
        <p:spPr>
          <a:xfrm>
            <a:off x="311700" y="2808300"/>
            <a:ext cx="4843800" cy="1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Note: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Manufacturer is who owns the Brand.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GM owns Buick, Cadillac, Chevrolet, GMC.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Displacement is the engine size in liters.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MPG is miles per gallon.</a:t>
            </a:r>
            <a:endParaRPr/>
          </a:p>
        </p:txBody>
      </p:sp>
      <p:sp>
        <p:nvSpPr>
          <p:cNvPr id="407" name="Google Shape;40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"/>
          <p:cNvSpPr txBox="1"/>
          <p:nvPr>
            <p:ph idx="1" type="body"/>
          </p:nvPr>
        </p:nvSpPr>
        <p:spPr>
          <a:xfrm>
            <a:off x="311700" y="4423800"/>
            <a:ext cx="8520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What is the relationship between the table on the right and the table on the left?</a:t>
            </a:r>
            <a:endParaRPr/>
          </a:p>
        </p:txBody>
      </p:sp>
      <p:pic>
        <p:nvPicPr>
          <p:cNvPr id="413" name="Google Shape;4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575" y="1240363"/>
            <a:ext cx="1652849" cy="19642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2"/>
          <p:cNvSpPr/>
          <p:nvPr/>
        </p:nvSpPr>
        <p:spPr>
          <a:xfrm>
            <a:off x="5235700" y="2042488"/>
            <a:ext cx="8538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75" y="351350"/>
            <a:ext cx="4039524" cy="383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/>
          <p:nvPr>
            <p:ph idx="1" type="body"/>
          </p:nvPr>
        </p:nvSpPr>
        <p:spPr>
          <a:xfrm>
            <a:off x="124825" y="4418225"/>
            <a:ext cx="8761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What is the relationship between the table on the right and the table on the left now?</a:t>
            </a:r>
            <a:endParaRPr/>
          </a:p>
        </p:txBody>
      </p:sp>
      <p:sp>
        <p:nvSpPr>
          <p:cNvPr id="422" name="Google Shape;422;p13"/>
          <p:cNvSpPr/>
          <p:nvPr/>
        </p:nvSpPr>
        <p:spPr>
          <a:xfrm>
            <a:off x="4049332" y="2225950"/>
            <a:ext cx="4794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375" y="534800"/>
            <a:ext cx="3586724" cy="340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3975" y="1560375"/>
            <a:ext cx="4152657" cy="16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200" y="202200"/>
            <a:ext cx="2835399" cy="26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4638" y="1124800"/>
            <a:ext cx="2704975" cy="8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4"/>
          <p:cNvPicPr preferRelativeResize="0"/>
          <p:nvPr/>
        </p:nvPicPr>
        <p:blipFill rotWithShape="1">
          <a:blip r:embed="rId5">
            <a:alphaModFix/>
          </a:blip>
          <a:srcRect b="61534" l="0" r="0" t="0"/>
          <a:stretch/>
        </p:blipFill>
        <p:spPr>
          <a:xfrm>
            <a:off x="2279800" y="3157233"/>
            <a:ext cx="4584427" cy="708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14"/>
          <p:cNvGrpSpPr/>
          <p:nvPr/>
        </p:nvGrpSpPr>
        <p:grpSpPr>
          <a:xfrm>
            <a:off x="1378350" y="520850"/>
            <a:ext cx="2705100" cy="2300900"/>
            <a:chOff x="1378350" y="520850"/>
            <a:chExt cx="2705100" cy="2300900"/>
          </a:xfrm>
        </p:grpSpPr>
        <p:sp>
          <p:nvSpPr>
            <p:cNvPr id="434" name="Google Shape;434;p14"/>
            <p:cNvSpPr/>
            <p:nvPr/>
          </p:nvSpPr>
          <p:spPr>
            <a:xfrm>
              <a:off x="1378350" y="520850"/>
              <a:ext cx="2705100" cy="195300"/>
            </a:xfrm>
            <a:prstGeom prst="rect">
              <a:avLst/>
            </a:prstGeom>
            <a:solidFill>
              <a:srgbClr val="E06666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1378350" y="2626450"/>
              <a:ext cx="2705100" cy="195300"/>
            </a:xfrm>
            <a:prstGeom prst="rect">
              <a:avLst/>
            </a:prstGeom>
            <a:solidFill>
              <a:srgbClr val="E06666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14"/>
          <p:cNvSpPr/>
          <p:nvPr/>
        </p:nvSpPr>
        <p:spPr>
          <a:xfrm>
            <a:off x="6830100" y="1450491"/>
            <a:ext cx="269400" cy="441600"/>
          </a:xfrm>
          <a:prstGeom prst="rect">
            <a:avLst/>
          </a:prstGeom>
          <a:solidFill>
            <a:srgbClr val="F1C232">
              <a:alpha val="6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4"/>
          <p:cNvSpPr txBox="1"/>
          <p:nvPr/>
        </p:nvSpPr>
        <p:spPr>
          <a:xfrm>
            <a:off x="5793048" y="18921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mean:</a:t>
            </a:r>
            <a:endParaRPr b="1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14"/>
          <p:cNvSpPr txBox="1"/>
          <p:nvPr/>
        </p:nvSpPr>
        <p:spPr>
          <a:xfrm>
            <a:off x="6662248" y="18921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9" name="Google Shape;439;p14"/>
          <p:cNvSpPr txBox="1"/>
          <p:nvPr/>
        </p:nvSpPr>
        <p:spPr>
          <a:xfrm>
            <a:off x="7054523" y="1892100"/>
            <a:ext cx="6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20.5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7222368" y="1450491"/>
            <a:ext cx="269400" cy="441600"/>
          </a:xfrm>
          <a:prstGeom prst="rect">
            <a:avLst/>
          </a:prstGeom>
          <a:solidFill>
            <a:srgbClr val="F1C232">
              <a:alpha val="6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200" y="202200"/>
            <a:ext cx="2835399" cy="26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5"/>
          <p:cNvPicPr preferRelativeResize="0"/>
          <p:nvPr/>
        </p:nvPicPr>
        <p:blipFill rotWithShape="1">
          <a:blip r:embed="rId4">
            <a:alphaModFix/>
          </a:blip>
          <a:srcRect b="61534" l="0" r="0" t="0"/>
          <a:stretch/>
        </p:blipFill>
        <p:spPr>
          <a:xfrm>
            <a:off x="2279800" y="3157233"/>
            <a:ext cx="4584427" cy="7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5"/>
          <p:cNvPicPr preferRelativeResize="0"/>
          <p:nvPr/>
        </p:nvPicPr>
        <p:blipFill rotWithShape="1">
          <a:blip r:embed="rId4">
            <a:alphaModFix/>
          </a:blip>
          <a:srcRect b="42096" l="0" r="0" t="0"/>
          <a:stretch/>
        </p:blipFill>
        <p:spPr>
          <a:xfrm>
            <a:off x="2279800" y="3157230"/>
            <a:ext cx="4584427" cy="106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4650" y="1124800"/>
            <a:ext cx="2704974" cy="1061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15"/>
          <p:cNvGrpSpPr/>
          <p:nvPr/>
        </p:nvGrpSpPr>
        <p:grpSpPr>
          <a:xfrm>
            <a:off x="1378350" y="781325"/>
            <a:ext cx="2713275" cy="1512313"/>
            <a:chOff x="369125" y="1497500"/>
            <a:chExt cx="2713275" cy="1512313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377300" y="1497500"/>
              <a:ext cx="2705100" cy="453450"/>
              <a:chOff x="1378350" y="781300"/>
              <a:chExt cx="2705100" cy="453450"/>
            </a:xfrm>
          </p:grpSpPr>
          <p:sp>
            <p:nvSpPr>
              <p:cNvPr id="452" name="Google Shape;452;p15"/>
              <p:cNvSpPr/>
              <p:nvPr/>
            </p:nvSpPr>
            <p:spPr>
              <a:xfrm>
                <a:off x="1378350" y="781300"/>
                <a:ext cx="2705100" cy="195300"/>
              </a:xfrm>
              <a:prstGeom prst="rect">
                <a:avLst/>
              </a:prstGeom>
              <a:solidFill>
                <a:srgbClr val="E06666">
                  <a:alpha val="5294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1378350" y="1039450"/>
                <a:ext cx="2705100" cy="195300"/>
              </a:xfrm>
              <a:prstGeom prst="rect">
                <a:avLst/>
              </a:prstGeom>
              <a:solidFill>
                <a:srgbClr val="E06666">
                  <a:alpha val="5294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15"/>
            <p:cNvSpPr/>
            <p:nvPr/>
          </p:nvSpPr>
          <p:spPr>
            <a:xfrm>
              <a:off x="369125" y="2814513"/>
              <a:ext cx="2705100" cy="195300"/>
            </a:xfrm>
            <a:prstGeom prst="rect">
              <a:avLst/>
            </a:prstGeom>
            <a:solidFill>
              <a:srgbClr val="E06666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15"/>
          <p:cNvGrpSpPr/>
          <p:nvPr/>
        </p:nvGrpSpPr>
        <p:grpSpPr>
          <a:xfrm>
            <a:off x="5793073" y="2186250"/>
            <a:ext cx="1866575" cy="369300"/>
            <a:chOff x="5808648" y="2186250"/>
            <a:chExt cx="1866575" cy="369300"/>
          </a:xfrm>
        </p:grpSpPr>
        <p:sp>
          <p:nvSpPr>
            <p:cNvPr id="456" name="Google Shape;456;p15"/>
            <p:cNvSpPr txBox="1"/>
            <p:nvPr/>
          </p:nvSpPr>
          <p:spPr>
            <a:xfrm>
              <a:off x="58086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mean: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7" name="Google Shape;457;p15"/>
            <p:cNvSpPr txBox="1"/>
            <p:nvPr/>
          </p:nvSpPr>
          <p:spPr>
            <a:xfrm>
              <a:off x="66778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4.67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58" name="Google Shape;458;p15"/>
            <p:cNvSpPr txBox="1"/>
            <p:nvPr/>
          </p:nvSpPr>
          <p:spPr>
            <a:xfrm>
              <a:off x="7070123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24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59" name="Google Shape;4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200" y="202200"/>
            <a:ext cx="2835399" cy="269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16"/>
          <p:cNvGrpSpPr/>
          <p:nvPr/>
        </p:nvGrpSpPr>
        <p:grpSpPr>
          <a:xfrm>
            <a:off x="1378350" y="1557863"/>
            <a:ext cx="2713275" cy="994975"/>
            <a:chOff x="369125" y="2274038"/>
            <a:chExt cx="2713275" cy="994975"/>
          </a:xfrm>
        </p:grpSpPr>
        <p:grpSp>
          <p:nvGrpSpPr>
            <p:cNvPr id="466" name="Google Shape;466;p16"/>
            <p:cNvGrpSpPr/>
            <p:nvPr/>
          </p:nvGrpSpPr>
          <p:grpSpPr>
            <a:xfrm>
              <a:off x="377300" y="2274038"/>
              <a:ext cx="2705100" cy="465550"/>
              <a:chOff x="1378350" y="1557838"/>
              <a:chExt cx="2705100" cy="465550"/>
            </a:xfrm>
          </p:grpSpPr>
          <p:sp>
            <p:nvSpPr>
              <p:cNvPr id="467" name="Google Shape;467;p16"/>
              <p:cNvSpPr/>
              <p:nvPr/>
            </p:nvSpPr>
            <p:spPr>
              <a:xfrm>
                <a:off x="1378350" y="1828088"/>
                <a:ext cx="2705100" cy="195300"/>
              </a:xfrm>
              <a:prstGeom prst="rect">
                <a:avLst/>
              </a:prstGeom>
              <a:solidFill>
                <a:srgbClr val="E06666">
                  <a:alpha val="5294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1378350" y="1557838"/>
                <a:ext cx="2705100" cy="195300"/>
              </a:xfrm>
              <a:prstGeom prst="rect">
                <a:avLst/>
              </a:prstGeom>
              <a:solidFill>
                <a:srgbClr val="E06666">
                  <a:alpha val="5294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" name="Google Shape;469;p16"/>
            <p:cNvSpPr/>
            <p:nvPr/>
          </p:nvSpPr>
          <p:spPr>
            <a:xfrm>
              <a:off x="369125" y="3073713"/>
              <a:ext cx="2705100" cy="195300"/>
            </a:xfrm>
            <a:prstGeom prst="rect">
              <a:avLst/>
            </a:prstGeom>
            <a:solidFill>
              <a:srgbClr val="E06666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0" name="Google Shape;4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3413" y="1094651"/>
            <a:ext cx="2887449" cy="11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6"/>
          <p:cNvPicPr preferRelativeResize="0"/>
          <p:nvPr/>
        </p:nvPicPr>
        <p:blipFill rotWithShape="1">
          <a:blip r:embed="rId5">
            <a:alphaModFix/>
          </a:blip>
          <a:srcRect b="42096" l="0" r="0" t="0"/>
          <a:stretch/>
        </p:blipFill>
        <p:spPr>
          <a:xfrm>
            <a:off x="2279800" y="3157230"/>
            <a:ext cx="4584427" cy="106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6"/>
          <p:cNvPicPr preferRelativeResize="0"/>
          <p:nvPr/>
        </p:nvPicPr>
        <p:blipFill rotWithShape="1">
          <a:blip r:embed="rId5">
            <a:alphaModFix/>
          </a:blip>
          <a:srcRect b="20885" l="0" r="0" t="0"/>
          <a:stretch/>
        </p:blipFill>
        <p:spPr>
          <a:xfrm>
            <a:off x="2279800" y="3157223"/>
            <a:ext cx="4584427" cy="145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16"/>
          <p:cNvGrpSpPr/>
          <p:nvPr/>
        </p:nvGrpSpPr>
        <p:grpSpPr>
          <a:xfrm>
            <a:off x="5894398" y="2183550"/>
            <a:ext cx="1866575" cy="369300"/>
            <a:chOff x="5808648" y="2186250"/>
            <a:chExt cx="1866575" cy="369300"/>
          </a:xfrm>
        </p:grpSpPr>
        <p:sp>
          <p:nvSpPr>
            <p:cNvPr id="474" name="Google Shape;474;p16"/>
            <p:cNvSpPr txBox="1"/>
            <p:nvPr/>
          </p:nvSpPr>
          <p:spPr>
            <a:xfrm>
              <a:off x="58086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mean: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" name="Google Shape;475;p16"/>
            <p:cNvSpPr txBox="1"/>
            <p:nvPr/>
          </p:nvSpPr>
          <p:spPr>
            <a:xfrm>
              <a:off x="66778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4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6" name="Google Shape;476;p16"/>
            <p:cNvSpPr txBox="1"/>
            <p:nvPr/>
          </p:nvSpPr>
          <p:spPr>
            <a:xfrm>
              <a:off x="7070123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24.67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77" name="Google Shape;4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a4b6e1e0a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g2ca4b6e1e0a_1_0"/>
          <p:cNvSpPr txBox="1"/>
          <p:nvPr>
            <p:ph type="ctrTitle"/>
          </p:nvPr>
        </p:nvSpPr>
        <p:spPr>
          <a:xfrm>
            <a:off x="662100" y="2051100"/>
            <a:ext cx="7819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Icebreaker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Who do you think would win: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Every Pokémon ever or 1 billion lions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400" y="3157225"/>
            <a:ext cx="4584427" cy="1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3200" y="202200"/>
            <a:ext cx="2835399" cy="26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7"/>
          <p:cNvPicPr preferRelativeResize="0"/>
          <p:nvPr/>
        </p:nvPicPr>
        <p:blipFill rotWithShape="1">
          <a:blip r:embed="rId3">
            <a:alphaModFix/>
          </a:blip>
          <a:srcRect b="20885" l="0" r="0" t="0"/>
          <a:stretch/>
        </p:blipFill>
        <p:spPr>
          <a:xfrm>
            <a:off x="3633425" y="3084008"/>
            <a:ext cx="4584427" cy="1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7"/>
          <p:cNvSpPr/>
          <p:nvPr/>
        </p:nvSpPr>
        <p:spPr>
          <a:xfrm>
            <a:off x="1378350" y="1315813"/>
            <a:ext cx="2705100" cy="195300"/>
          </a:xfrm>
          <a:prstGeom prst="rect">
            <a:avLst/>
          </a:prstGeom>
          <a:solidFill>
            <a:srgbClr val="E06666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6425" y="1315825"/>
            <a:ext cx="2762349" cy="62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17"/>
          <p:cNvGrpSpPr/>
          <p:nvPr/>
        </p:nvGrpSpPr>
        <p:grpSpPr>
          <a:xfrm>
            <a:off x="5823248" y="1905700"/>
            <a:ext cx="1866575" cy="369300"/>
            <a:chOff x="5808648" y="2186250"/>
            <a:chExt cx="1866575" cy="369300"/>
          </a:xfrm>
        </p:grpSpPr>
        <p:sp>
          <p:nvSpPr>
            <p:cNvPr id="488" name="Google Shape;488;p17"/>
            <p:cNvSpPr txBox="1"/>
            <p:nvPr/>
          </p:nvSpPr>
          <p:spPr>
            <a:xfrm>
              <a:off x="58086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mean:</a:t>
              </a:r>
              <a:endParaRPr b="1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9" name="Google Shape;489;p17"/>
            <p:cNvSpPr txBox="1"/>
            <p:nvPr/>
          </p:nvSpPr>
          <p:spPr>
            <a:xfrm>
              <a:off x="6677848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6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0" name="Google Shape;490;p17"/>
            <p:cNvSpPr txBox="1"/>
            <p:nvPr/>
          </p:nvSpPr>
          <p:spPr>
            <a:xfrm>
              <a:off x="7070123" y="2186250"/>
              <a:ext cx="605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22</a:t>
              </a:r>
              <a:endParaRPr b="0" i="0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91" name="Google Shape;491;p17"/>
          <p:cNvSpPr/>
          <p:nvPr/>
        </p:nvSpPr>
        <p:spPr>
          <a:xfrm>
            <a:off x="157675" y="3615175"/>
            <a:ext cx="2762400" cy="92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gm</a:t>
            </a:r>
            <a:r>
              <a:rPr b="1" i="0" lang="en" sz="12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i="0" lang="en" sz="12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b="1" i="0" lang="en" sz="12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i="0" lang="en" sz="12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'Brand'</a:t>
            </a:r>
            <a:r>
              <a:rPr b="1" lang="en" sz="1200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1" i="0" lang="en" sz="12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i="0" lang="en" sz="1200" u="none" cap="none" strike="noStrike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</a:t>
            </a:r>
            <a:r>
              <a:rPr b="1" i="0" lang="en" sz="1200" u="none" cap="none" strike="noStrike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" sz="1200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numeric_only = True</a:t>
            </a:r>
            <a:r>
              <a:rPr b="1" lang="en" sz="1200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.groupby</a:t>
            </a:r>
            <a:endParaRPr/>
          </a:p>
        </p:txBody>
      </p:sp>
      <p:sp>
        <p:nvSpPr>
          <p:cNvPr id="498" name="Google Shape;498;p18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method 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column).agg(collect)</a:t>
            </a:r>
            <a:r>
              <a:rPr lang="en"/>
              <a:t>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combines/aggregates</a:t>
            </a:r>
            <a:r>
              <a:rPr lang="en">
                <a:solidFill>
                  <a:srgbClr val="000000"/>
                </a:solidFill>
              </a:rPr>
              <a:t> all rows with the same value for 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lang="en">
                <a:solidFill>
                  <a:srgbClr val="000000"/>
                </a:solidFill>
              </a:rPr>
              <a:t> into a single row in the resulting table, according to the function 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collect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The collect argument is a function.</a:t>
            </a:r>
            <a:endParaRPr b="1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len</a:t>
            </a:r>
            <a:r>
              <a:rPr b="1" lang="en"/>
              <a:t>: </a:t>
            </a:r>
            <a:r>
              <a:rPr lang="en"/>
              <a:t>number of grouped values (default).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</a:t>
            </a:r>
            <a:r>
              <a:rPr lang="en"/>
              <a:t>: list of all grouped values.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</a:t>
            </a:r>
            <a:r>
              <a:rPr b="1" lang="en"/>
              <a:t>:</a:t>
            </a:r>
            <a:r>
              <a:rPr lang="en"/>
              <a:t> total of all grouped values.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mean’</a:t>
            </a:r>
            <a:r>
              <a:rPr b="1" lang="en"/>
              <a:t>:</a:t>
            </a:r>
            <a:r>
              <a:rPr lang="en"/>
              <a:t> average of all grouped values.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collect</a:t>
            </a:r>
            <a:r>
              <a:rPr lang="en"/>
              <a:t> can be function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that works on arrays</a:t>
            </a:r>
            <a:r>
              <a:rPr lang="en"/>
              <a:t>!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/>
              <a:t>You can write your own functions if you need to.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050" y="1189751"/>
            <a:ext cx="2606549" cy="27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3601" y="209377"/>
            <a:ext cx="45787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9"/>
          <p:cNvSpPr/>
          <p:nvPr/>
        </p:nvSpPr>
        <p:spPr>
          <a:xfrm>
            <a:off x="6665975" y="853725"/>
            <a:ext cx="2043000" cy="776100"/>
          </a:xfrm>
          <a:prstGeom prst="wedgeRoundRectCallout">
            <a:avLst>
              <a:gd fmla="val -56517" name="adj1"/>
              <a:gd fmla="val 21553" name="adj2"/>
              <a:gd fmla="val 0" name="adj3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You can’t sum strings, so the </a:t>
            </a:r>
            <a:r>
              <a:rPr b="0" i="0" lang="en" sz="1400" u="none" cap="none" strike="noStrike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'Model sum'</a:t>
            </a:r>
            <a:r>
              <a:rPr b="0" i="0" lang="en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column is empty.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7" name="Google Shape;507;p19"/>
          <p:cNvSpPr/>
          <p:nvPr/>
        </p:nvSpPr>
        <p:spPr>
          <a:xfrm>
            <a:off x="6282900" y="3874900"/>
            <a:ext cx="2526000" cy="901500"/>
          </a:xfrm>
          <a:prstGeom prst="wedgeRoundRectCallout">
            <a:avLst>
              <a:gd fmla="val -56183" name="adj1"/>
              <a:gd fmla="val -18059" name="adj2"/>
              <a:gd fmla="val 0" name="adj3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 get the same numbers (2, 3, 3, 1) if we don’t specify a 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collect</a:t>
            </a:r>
            <a:r>
              <a:rPr b="0" i="0" lang="en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function.</a:t>
            </a:r>
            <a:endParaRPr b="0" i="0" sz="1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8" name="Google Shape;508;p19"/>
          <p:cNvSpPr txBox="1"/>
          <p:nvPr>
            <p:ph idx="4294967295" type="title"/>
          </p:nvPr>
        </p:nvSpPr>
        <p:spPr>
          <a:xfrm>
            <a:off x="236625" y="179100"/>
            <a:ext cx="137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509" name="Google Shape;5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Translating Between Units of Analysis</a:t>
            </a:r>
            <a:endParaRPr/>
          </a:p>
        </p:txBody>
      </p:sp>
      <p:sp>
        <p:nvSpPr>
          <p:cNvPr id="515" name="Google Shape;5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6" name="Google Shape;516;p20"/>
          <p:cNvGrpSpPr/>
          <p:nvPr/>
        </p:nvGrpSpPr>
        <p:grpSpPr>
          <a:xfrm>
            <a:off x="5066725" y="1422237"/>
            <a:ext cx="3170085" cy="2638812"/>
            <a:chOff x="5066725" y="1422237"/>
            <a:chExt cx="3170085" cy="2638812"/>
          </a:xfrm>
        </p:grpSpPr>
        <p:pic>
          <p:nvPicPr>
            <p:cNvPr id="517" name="Google Shape;51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84025" y="1422237"/>
              <a:ext cx="1852785" cy="26388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8" name="Google Shape;518;p20"/>
            <p:cNvGrpSpPr/>
            <p:nvPr/>
          </p:nvGrpSpPr>
          <p:grpSpPr>
            <a:xfrm>
              <a:off x="5066725" y="2250450"/>
              <a:ext cx="1317300" cy="642600"/>
              <a:chOff x="5066725" y="2250450"/>
              <a:chExt cx="1317300" cy="642600"/>
            </a:xfrm>
          </p:grpSpPr>
          <p:sp>
            <p:nvSpPr>
              <p:cNvPr id="519" name="Google Shape;519;p20"/>
              <p:cNvSpPr/>
              <p:nvPr/>
            </p:nvSpPr>
            <p:spPr>
              <a:xfrm>
                <a:off x="5066725" y="2250450"/>
                <a:ext cx="1317300" cy="642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0"/>
              <p:cNvSpPr txBox="1"/>
              <p:nvPr/>
            </p:nvSpPr>
            <p:spPr>
              <a:xfrm>
                <a:off x="5066725" y="2361797"/>
                <a:ext cx="1173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aggregation</a:t>
                </a:r>
                <a:endParaRPr b="1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521" name="Google Shape;521;p20"/>
          <p:cNvSpPr txBox="1"/>
          <p:nvPr>
            <p:ph idx="1" type="body"/>
          </p:nvPr>
        </p:nvSpPr>
        <p:spPr>
          <a:xfrm>
            <a:off x="376500" y="869425"/>
            <a:ext cx="8391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Suppose we have data on 4-year R1 higher education institutions across the United States.</a:t>
            </a:r>
            <a:endParaRPr/>
          </a:p>
        </p:txBody>
      </p:sp>
      <p:pic>
        <p:nvPicPr>
          <p:cNvPr id="522" name="Google Shape;5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075" y="1620600"/>
            <a:ext cx="4414095" cy="22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0"/>
          <p:cNvSpPr/>
          <p:nvPr/>
        </p:nvSpPr>
        <p:spPr>
          <a:xfrm>
            <a:off x="4751175" y="3968625"/>
            <a:ext cx="3320700" cy="95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Disaggregation is </a:t>
            </a:r>
            <a:r>
              <a:rPr b="1" i="0" lang="en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impossible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unless we have data at a finer-grained unit of analysis to begin with.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24" name="Google Shape;524;p20"/>
          <p:cNvGrpSpPr/>
          <p:nvPr/>
        </p:nvGrpSpPr>
        <p:grpSpPr>
          <a:xfrm>
            <a:off x="1448450" y="3968550"/>
            <a:ext cx="2795275" cy="1098750"/>
            <a:chOff x="1448450" y="3968550"/>
            <a:chExt cx="2795275" cy="1098750"/>
          </a:xfrm>
        </p:grpSpPr>
        <p:grpSp>
          <p:nvGrpSpPr>
            <p:cNvPr id="525" name="Google Shape;525;p20"/>
            <p:cNvGrpSpPr/>
            <p:nvPr/>
          </p:nvGrpSpPr>
          <p:grpSpPr>
            <a:xfrm>
              <a:off x="1720957" y="4124475"/>
              <a:ext cx="1579706" cy="642600"/>
              <a:chOff x="5066725" y="2250450"/>
              <a:chExt cx="1317300" cy="642600"/>
            </a:xfrm>
          </p:grpSpPr>
          <p:sp>
            <p:nvSpPr>
              <p:cNvPr id="526" name="Google Shape;526;p20"/>
              <p:cNvSpPr/>
              <p:nvPr/>
            </p:nvSpPr>
            <p:spPr>
              <a:xfrm>
                <a:off x="5066725" y="2250450"/>
                <a:ext cx="1317300" cy="642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20"/>
              <p:cNvSpPr txBox="1"/>
              <p:nvPr/>
            </p:nvSpPr>
            <p:spPr>
              <a:xfrm>
                <a:off x="5066725" y="2361797"/>
                <a:ext cx="1173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disaggregation</a:t>
                </a:r>
                <a:endParaRPr b="1" i="0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8" name="Google Shape;528;p20"/>
            <p:cNvSpPr txBox="1"/>
            <p:nvPr/>
          </p:nvSpPr>
          <p:spPr>
            <a:xfrm>
              <a:off x="3695025" y="3968550"/>
              <a:ext cx="5487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i="0" lang="en" sz="50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?</a:t>
              </a:r>
              <a:endParaRPr b="1" i="0" sz="5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9" name="Google Shape;529;p20"/>
            <p:cNvSpPr txBox="1"/>
            <p:nvPr/>
          </p:nvSpPr>
          <p:spPr>
            <a:xfrm>
              <a:off x="1448450" y="4698000"/>
              <a:ext cx="2019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e.g. by race/ethnicity</a:t>
              </a:r>
              <a:endParaRPr b="0" i="0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Which Columns Should We Group By?</a:t>
            </a:r>
            <a:endParaRPr/>
          </a:p>
        </p:txBody>
      </p:sp>
      <p:sp>
        <p:nvSpPr>
          <p:cNvPr id="535" name="Google Shape;535;p21"/>
          <p:cNvSpPr txBox="1"/>
          <p:nvPr>
            <p:ph idx="1" type="body"/>
          </p:nvPr>
        </p:nvSpPr>
        <p:spPr>
          <a:xfrm>
            <a:off x="295750" y="1039350"/>
            <a:ext cx="8723100" cy="30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It usually only makes sense to group by columns that store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categorical</a:t>
            </a:r>
            <a:r>
              <a:rPr lang="en"/>
              <a:t> information that is shared across multiple rows.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If you had a bunch of dogs, you could group by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Breed.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Size (small, medium, large).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Sex.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Color.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It wouldn’t make sense to group by weight in pounds, since every dog will have a slightly different weight and two dogs having the exact same weight doesn’t tell you much.</a:t>
            </a:r>
            <a:endParaRPr/>
          </a:p>
        </p:txBody>
      </p:sp>
      <p:pic>
        <p:nvPicPr>
          <p:cNvPr id="536" name="Google Shape;5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150" y="1726473"/>
            <a:ext cx="3469200" cy="13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22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2</a:t>
            </a:r>
            <a:endParaRPr/>
          </a:p>
        </p:txBody>
      </p:sp>
      <p:sp>
        <p:nvSpPr>
          <p:cNvPr id="549" name="Google Shape;5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23"/>
          <p:cNvSpPr txBox="1"/>
          <p:nvPr>
            <p:ph idx="1" type="body"/>
          </p:nvPr>
        </p:nvSpPr>
        <p:spPr>
          <a:xfrm>
            <a:off x="311700" y="935375"/>
            <a:ext cx="5413200" cy="26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Fill in the blanks so that the following evaluates to the average miles per gallon for all 6-cylinder vehicles in </a:t>
            </a:r>
            <a:r>
              <a:rPr b="1"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cars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>
                <a:solidFill>
                  <a:srgbClr val="B9212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'Cylinders'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\</a:t>
            </a:r>
            <a:endParaRPr>
              <a:solidFill>
                <a:srgbClr val="60606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____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==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\</a:t>
            </a:r>
            <a:endParaRPr>
              <a:solidFill>
                <a:srgbClr val="60606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column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____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\</a:t>
            </a:r>
            <a:endParaRPr>
              <a:solidFill>
                <a:srgbClr val="60606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>
                <a:solidFill>
                  <a:srgbClr val="60606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____</a:t>
            </a:r>
            <a:endParaRPr/>
          </a:p>
        </p:txBody>
      </p:sp>
      <p:pic>
        <p:nvPicPr>
          <p:cNvPr id="551" name="Google Shape;551;p23"/>
          <p:cNvPicPr preferRelativeResize="0"/>
          <p:nvPr/>
        </p:nvPicPr>
        <p:blipFill rotWithShape="1">
          <a:blip r:embed="rId3">
            <a:alphaModFix/>
          </a:blip>
          <a:srcRect b="0" l="0" r="17328" t="0"/>
          <a:stretch/>
        </p:blipFill>
        <p:spPr>
          <a:xfrm>
            <a:off x="2039675" y="3204774"/>
            <a:ext cx="3685223" cy="18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24"/>
          <p:cNvSpPr txBox="1"/>
          <p:nvPr>
            <p:ph type="ctrTitle"/>
          </p:nvPr>
        </p:nvSpPr>
        <p:spPr>
          <a:xfrm>
            <a:off x="589950" y="1813400"/>
            <a:ext cx="7964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Grouping by Multiple Columns</a:t>
            </a:r>
            <a:endParaRPr sz="5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8" name="Google Shape;558;p24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Grouping with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.group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Grouping by Multiple Columns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Pivot Tables with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.pivot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9" name="Google Shape;559;p24"/>
          <p:cNvSpPr txBox="1"/>
          <p:nvPr/>
        </p:nvSpPr>
        <p:spPr>
          <a:xfrm>
            <a:off x="115294" y="353181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"/>
          <p:cNvSpPr txBox="1"/>
          <p:nvPr>
            <p:ph idx="1" type="body"/>
          </p:nvPr>
        </p:nvSpPr>
        <p:spPr>
          <a:xfrm>
            <a:off x="311700" y="4413950"/>
            <a:ext cx="8520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What is the relationship between the table on the right and the table on the left?</a:t>
            </a:r>
            <a:endParaRPr/>
          </a:p>
        </p:txBody>
      </p:sp>
      <p:pic>
        <p:nvPicPr>
          <p:cNvPr id="565" name="Google Shape;5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50" y="1127674"/>
            <a:ext cx="5137675" cy="2410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5"/>
          <p:cNvSpPr/>
          <p:nvPr/>
        </p:nvSpPr>
        <p:spPr>
          <a:xfrm>
            <a:off x="5367757" y="2152713"/>
            <a:ext cx="479400" cy="36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382" y="769063"/>
            <a:ext cx="2992043" cy="312732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Grouping by Multiple Columns</a:t>
            </a:r>
            <a:endParaRPr/>
          </a:p>
        </p:txBody>
      </p:sp>
      <p:sp>
        <p:nvSpPr>
          <p:cNvPr id="574" name="Google Shape;574;p26"/>
          <p:cNvSpPr txBox="1"/>
          <p:nvPr>
            <p:ph idx="1" type="body"/>
          </p:nvPr>
        </p:nvSpPr>
        <p:spPr>
          <a:xfrm>
            <a:off x="236622" y="863550"/>
            <a:ext cx="5039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If we pass a list of column names as the first argument to group: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df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column_or_columns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).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agg(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collect</a:t>
            </a:r>
            <a:r>
              <a:rPr b="1" lang="en">
                <a:solidFill>
                  <a:srgbClr val="992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b="1">
              <a:solidFill>
                <a:srgbClr val="9929B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resulting table has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one row for every unique combination of values in the specified columns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Just as before, if we call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r>
              <a:rPr lang="en"/>
              <a:t> with a single argument (a list or array), we get back counts. We can specify a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collect</a:t>
            </a:r>
            <a:r>
              <a:rPr lang="en"/>
              <a:t> function if we want to.</a:t>
            </a:r>
            <a:endParaRPr/>
          </a:p>
        </p:txBody>
      </p:sp>
      <p:pic>
        <p:nvPicPr>
          <p:cNvPr id="575" name="Google Shape;5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550" y="1457950"/>
            <a:ext cx="299732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6"/>
          <p:cNvSpPr/>
          <p:nvPr/>
        </p:nvSpPr>
        <p:spPr>
          <a:xfrm>
            <a:off x="5673550" y="627275"/>
            <a:ext cx="2792700" cy="776100"/>
          </a:xfrm>
          <a:prstGeom prst="wedgeRoundRectCallout">
            <a:avLst>
              <a:gd fmla="val 23340" name="adj1"/>
              <a:gd fmla="val 65964" name="adj2"/>
              <a:gd fmla="val 0" name="adj3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One row for every combination of Manufacturer and Brand.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7" name="Google Shape;5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a4b6e1e0a_1_285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01" name="Google Shape;301;g2ca4b6e1e0a_1_285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393E41"/>
              </a:buClr>
              <a:buSzPts val="1600"/>
              <a:buChar char="●"/>
            </a:pPr>
            <a:r>
              <a:rPr b="1" lang="en">
                <a:solidFill>
                  <a:srgbClr val="393E41"/>
                </a:solidFill>
                <a:latin typeface="Roboto"/>
                <a:ea typeface="Roboto"/>
                <a:cs typeface="Roboto"/>
                <a:sym typeface="Roboto"/>
              </a:rPr>
              <a:t>Homework 4 due next Wednesday!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(Will be available this Wednesday)</a:t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Font typeface="Roboto"/>
              <a:buChar char="●"/>
            </a:pPr>
            <a:r>
              <a:rPr b="1" lang="en">
                <a:solidFill>
                  <a:srgbClr val="393E41"/>
                </a:solidFill>
                <a:latin typeface="Roboto"/>
                <a:ea typeface="Roboto"/>
                <a:cs typeface="Roboto"/>
                <a:sym typeface="Roboto"/>
              </a:rPr>
              <a:t>Office Hours</a:t>
            </a:r>
            <a:r>
              <a:rPr lang="en">
                <a:solidFill>
                  <a:srgbClr val="393E41"/>
                </a:solidFill>
              </a:rPr>
              <a:t> take place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(Suzanne) Mondays 4:30 - 5:20PM in ACS 366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(Adrien) Wednesdays 4:30 - 5:20PM in ACS 330B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(Jordan) Tuesdays &amp; Thursdays 10-12am</a:t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g2ca4b6e1e0a_1_285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Week 11</a:t>
            </a:r>
            <a:endParaRPr/>
          </a:p>
        </p:txBody>
      </p:sp>
      <p:sp>
        <p:nvSpPr>
          <p:cNvPr id="303" name="Google Shape;303;g2ca4b6e1e0a_1_2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g2ca4b6e1e0a_1_285"/>
          <p:cNvSpPr txBox="1"/>
          <p:nvPr>
            <p:ph idx="3" type="title"/>
          </p:nvPr>
        </p:nvSpPr>
        <p:spPr>
          <a:xfrm>
            <a:off x="225450" y="3395900"/>
            <a:ext cx="3827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Announcements!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00" y="326448"/>
            <a:ext cx="7470401" cy="386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7"/>
          <p:cNvSpPr txBox="1"/>
          <p:nvPr>
            <p:ph idx="4294967295" type="body"/>
          </p:nvPr>
        </p:nvSpPr>
        <p:spPr>
          <a:xfrm>
            <a:off x="311700" y="4331200"/>
            <a:ext cx="8520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What do the numbers in this table mean?</a:t>
            </a:r>
            <a:endParaRPr/>
          </a:p>
        </p:txBody>
      </p:sp>
      <p:sp>
        <p:nvSpPr>
          <p:cNvPr id="584" name="Google Shape;5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5" name="Google Shape;585;p27"/>
          <p:cNvGrpSpPr/>
          <p:nvPr/>
        </p:nvGrpSpPr>
        <p:grpSpPr>
          <a:xfrm>
            <a:off x="6516775" y="2429700"/>
            <a:ext cx="1832700" cy="2387075"/>
            <a:chOff x="6516775" y="2429700"/>
            <a:chExt cx="1832700" cy="2387075"/>
          </a:xfrm>
        </p:grpSpPr>
        <p:sp>
          <p:nvSpPr>
            <p:cNvPr id="586" name="Google Shape;586;p27"/>
            <p:cNvSpPr/>
            <p:nvPr/>
          </p:nvSpPr>
          <p:spPr>
            <a:xfrm>
              <a:off x="6792675" y="2429700"/>
              <a:ext cx="600900" cy="2526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516775" y="4069475"/>
              <a:ext cx="1832700" cy="7473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Average MPG for all 4 cylinder Audis.</a:t>
              </a:r>
              <a:endParaRPr b="0" i="0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588" name="Google Shape;588;p27"/>
            <p:cNvCxnSpPr>
              <a:endCxn id="586" idx="2"/>
            </p:cNvCxnSpPr>
            <p:nvPr/>
          </p:nvCxnSpPr>
          <p:spPr>
            <a:xfrm rot="10800000">
              <a:off x="7093125" y="2682300"/>
              <a:ext cx="339900" cy="1387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Grouping by More Than Two Columns</a:t>
            </a:r>
            <a:endParaRPr/>
          </a:p>
        </p:txBody>
      </p:sp>
      <p:sp>
        <p:nvSpPr>
          <p:cNvPr id="594" name="Google Shape;594;p28"/>
          <p:cNvSpPr txBox="1"/>
          <p:nvPr>
            <p:ph idx="1" type="body"/>
          </p:nvPr>
        </p:nvSpPr>
        <p:spPr>
          <a:xfrm>
            <a:off x="236621" y="1106375"/>
            <a:ext cx="280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You can group by any number of columns, but we rarely group by more than two columns as the results tend to be less meaningful.</a:t>
            </a:r>
            <a:endParaRPr/>
          </a:p>
        </p:txBody>
      </p:sp>
      <p:pic>
        <p:nvPicPr>
          <p:cNvPr id="595" name="Google Shape;5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450" y="1148775"/>
            <a:ext cx="4185651" cy="33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6995975" y="2310638"/>
            <a:ext cx="1842600" cy="102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Here, Manufacturer doesn’t tell us much.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36"/>
          <p:cNvSpPr txBox="1"/>
          <p:nvPr>
            <p:ph type="ctrTitle"/>
          </p:nvPr>
        </p:nvSpPr>
        <p:spPr>
          <a:xfrm>
            <a:off x="589950" y="2017650"/>
            <a:ext cx="796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4" name="Google Shape;604;p36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Grouping with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.group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Grouping by Multiple Columns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5" name="Google Shape;605;p36"/>
          <p:cNvSpPr txBox="1"/>
          <p:nvPr/>
        </p:nvSpPr>
        <p:spPr>
          <a:xfrm>
            <a:off x="115294" y="530003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02376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1650" y="1172975"/>
            <a:ext cx="4788576" cy="279755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2995450" y="4153475"/>
            <a:ext cx="3764100" cy="77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need to group here; the University column of the </a:t>
            </a:r>
            <a:r>
              <a:rPr b="1" i="0" lang="en" sz="14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schools</a:t>
            </a: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table is unique to begin with.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14" name="Google Shape;614;p37"/>
          <p:cNvCxnSpPr>
            <a:stCxn id="613" idx="0"/>
          </p:cNvCxnSpPr>
          <p:nvPr/>
        </p:nvCxnSpPr>
        <p:spPr>
          <a:xfrm rot="10800000">
            <a:off x="2463400" y="3064475"/>
            <a:ext cx="2414100" cy="1089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20" name="Google Shape;620;p41"/>
          <p:cNvSpPr txBox="1"/>
          <p:nvPr>
            <p:ph idx="1" type="body"/>
          </p:nvPr>
        </p:nvSpPr>
        <p:spPr>
          <a:xfrm>
            <a:off x="376500" y="869425"/>
            <a:ext cx="83910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Grouping can be quite complicated! In addition to the usual documentation and readings, you may want to refer to this: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Groupby Animation</a:t>
            </a:r>
            <a:r>
              <a:rPr lang="en"/>
              <a:t>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42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graphicFrame>
        <p:nvGraphicFramePr>
          <p:cNvPr id="633" name="Google Shape;633;p43"/>
          <p:cNvGraphicFramePr/>
          <p:nvPr/>
        </p:nvGraphicFramePr>
        <p:xfrm>
          <a:off x="306163" y="9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{D9278567-8CC5-4DFA-A299-775AC06DA05B}</a:tableStyleId>
              </a:tblPr>
              <a:tblGrid>
                <a:gridCol w="3462575"/>
                <a:gridCol w="5069100"/>
              </a:tblGrid>
              <a:tr h="36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Behavior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145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df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groupby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column_or_columns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.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agg</a:t>
                      </a:r>
                      <a:r>
                        <a:rPr b="1" lang="en" sz="1200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</a:t>
                      </a:r>
                      <a:r>
                        <a:rPr b="1" lang="en" sz="1200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</a:t>
                      </a:r>
                      <a:r>
                        <a:rPr b="1" lang="en" sz="1200" u="none" cap="none" strike="noStrike">
                          <a:solidFill>
                            <a:srgbClr val="60606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ollect</a:t>
                      </a:r>
                      <a:r>
                        <a:rPr b="1" lang="en" sz="1200" u="none" cap="none" strike="noStrike">
                          <a:solidFill>
                            <a:srgbClr val="9929BD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)</a:t>
                      </a:r>
                      <a:endParaRPr b="1" sz="1200" u="none" cap="none" strike="noStrike">
                        <a:solidFill>
                          <a:srgbClr val="60606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If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column_or_columns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is a single label: returns a table with one row for every unique value in the column. Values in other columns are combined by the function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collect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, which is </a:t>
                      </a:r>
                      <a:r>
                        <a:rPr b="1" lang="en" sz="12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len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by default.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If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column_or_columns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is an array: returns a table with one row for every unique combination of elements in the list. Values in other columns are combined by the function </a:t>
                      </a: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collect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, which is </a:t>
                      </a:r>
                      <a:r>
                        <a:rPr b="1" lang="en" sz="12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len</a:t>
                      </a:r>
                      <a:r>
                        <a:rPr lang="en" sz="12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by default.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4" name="Google Shape;6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44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Grouping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Grouping with multiple columns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1" name="Google Shape;641;p44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642" name="Google Shape;642;p44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Applying Functions to Columns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pivoting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43" name="Google Shape;643;p44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a4b6e1e0a_1_56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49" name="Google Shape;649;g2ca4b6e1e0a_1_567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393E41"/>
              </a:buClr>
              <a:buSzPts val="1600"/>
              <a:buChar char="●"/>
            </a:pPr>
            <a:r>
              <a:rPr b="1" lang="en">
                <a:solidFill>
                  <a:srgbClr val="393E41"/>
                </a:solidFill>
                <a:latin typeface="Roboto"/>
                <a:ea typeface="Roboto"/>
                <a:cs typeface="Roboto"/>
                <a:sym typeface="Roboto"/>
              </a:rPr>
              <a:t>Homework 4 due next week! (Will be available this Wednesday)</a:t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Font typeface="Roboto"/>
              <a:buChar char="●"/>
            </a:pPr>
            <a:r>
              <a:rPr b="1" lang="en">
                <a:solidFill>
                  <a:srgbClr val="393E41"/>
                </a:solidFill>
                <a:latin typeface="Roboto"/>
                <a:ea typeface="Roboto"/>
                <a:cs typeface="Roboto"/>
                <a:sym typeface="Roboto"/>
              </a:rPr>
              <a:t>Office Hours</a:t>
            </a:r>
            <a:r>
              <a:rPr lang="en">
                <a:solidFill>
                  <a:srgbClr val="393E41"/>
                </a:solidFill>
              </a:rPr>
              <a:t> take place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(Suzanne) Mondays 4:30 - 5:20PM in ACS 366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(Adrien) Wednesdays 4:30 - 5:20PM in ACS 330B</a:t>
            </a:r>
            <a:endParaRPr>
              <a:solidFill>
                <a:srgbClr val="393E4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93E41"/>
              </a:buClr>
              <a:buSzPts val="1600"/>
              <a:buChar char="•"/>
            </a:pPr>
            <a:r>
              <a:rPr lang="en">
                <a:solidFill>
                  <a:srgbClr val="393E41"/>
                </a:solidFill>
              </a:rPr>
              <a:t>(Jordan) Tuesdays &amp; Thursdays 10-12am</a:t>
            </a:r>
            <a:endParaRPr b="1">
              <a:solidFill>
                <a:srgbClr val="393E4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2ca4b6e1e0a_1_567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Week 11</a:t>
            </a:r>
            <a:endParaRPr/>
          </a:p>
        </p:txBody>
      </p:sp>
      <p:sp>
        <p:nvSpPr>
          <p:cNvPr id="651" name="Google Shape;651;g2ca4b6e1e0a_1_5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g2ca4b6e1e0a_1_567"/>
          <p:cNvSpPr txBox="1"/>
          <p:nvPr>
            <p:ph idx="3" type="title"/>
          </p:nvPr>
        </p:nvSpPr>
        <p:spPr>
          <a:xfrm>
            <a:off x="225450" y="3395900"/>
            <a:ext cx="38277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Announcements!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Grouping with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.groupby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Grouping by Multiple Columns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Demo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1" name="Google Shape;311;p3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312" name="Google Shape;312;p3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17, Spark 10 Spring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a4b6e1e0a_1_57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Review 1</a:t>
            </a:r>
            <a:endParaRPr/>
          </a:p>
        </p:txBody>
      </p:sp>
      <p:sp>
        <p:nvSpPr>
          <p:cNvPr id="318" name="Google Shape;318;g2ca4b6e1e0a_1_5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g2ca4b6e1e0a_1_575"/>
          <p:cNvSpPr txBox="1"/>
          <p:nvPr>
            <p:ph idx="1" type="body"/>
          </p:nvPr>
        </p:nvSpPr>
        <p:spPr>
          <a:xfrm>
            <a:off x="311700" y="817275"/>
            <a:ext cx="53772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Choose the most appropriate answer:</a:t>
            </a:r>
            <a:endParaRPr/>
          </a:p>
        </p:txBody>
      </p:sp>
      <p:pic>
        <p:nvPicPr>
          <p:cNvPr id="320" name="Google Shape;320;g2ca4b6e1e0a_1_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" y="1438527"/>
            <a:ext cx="6558177" cy="37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5690aacf_0_0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Quick Check Review 2</a:t>
            </a:r>
            <a:endParaRPr/>
          </a:p>
        </p:txBody>
      </p:sp>
      <p:sp>
        <p:nvSpPr>
          <p:cNvPr id="326" name="Google Shape;326;g2ca5690aacf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g2ca5690aacf_0_0"/>
          <p:cNvSpPr txBox="1"/>
          <p:nvPr>
            <p:ph idx="1" type="body"/>
          </p:nvPr>
        </p:nvSpPr>
        <p:spPr>
          <a:xfrm>
            <a:off x="311700" y="817275"/>
            <a:ext cx="53772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Suppose we also had the table Ages, which gives the age of all the artists in our dataset.</a:t>
            </a:r>
            <a:br>
              <a:rPr lang="en"/>
            </a:br>
            <a:endParaRPr/>
          </a:p>
        </p:txBody>
      </p:sp>
      <p:pic>
        <p:nvPicPr>
          <p:cNvPr id="328" name="Google Shape;328;g2ca5690aac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0" y="1861125"/>
            <a:ext cx="5632676" cy="342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a5690aacf_0_0"/>
          <p:cNvPicPr preferRelativeResize="0"/>
          <p:nvPr/>
        </p:nvPicPr>
        <p:blipFill rotWithShape="1">
          <a:blip r:embed="rId4">
            <a:alphaModFix/>
          </a:blip>
          <a:srcRect b="0" l="0" r="10857" t="0"/>
          <a:stretch/>
        </p:blipFill>
        <p:spPr>
          <a:xfrm>
            <a:off x="2897225" y="1513400"/>
            <a:ext cx="5021074" cy="2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"/>
          <p:cNvSpPr txBox="1"/>
          <p:nvPr>
            <p:ph type="ctrTitle"/>
          </p:nvPr>
        </p:nvSpPr>
        <p:spPr>
          <a:xfrm>
            <a:off x="589950" y="2017650"/>
            <a:ext cx="7964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Grouping with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groupby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Grouping with </a:t>
            </a:r>
            <a:r>
              <a:rPr b="1" i="0" lang="en" sz="12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.groupby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Grouping by Multiple Columns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Demo</a:t>
            </a:r>
            <a:endParaRPr b="1" i="0" sz="12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" name="Google Shape;337;p4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Aggregating with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.groupby()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" name="Google Shape;343;p5"/>
          <p:cNvSpPr txBox="1"/>
          <p:nvPr>
            <p:ph idx="1" type="body"/>
          </p:nvPr>
        </p:nvSpPr>
        <p:spPr>
          <a:xfrm>
            <a:off x="376500" y="800450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The term “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lang="en"/>
              <a:t>” in data science is most commonly associated with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aggregation</a:t>
            </a:r>
            <a:r>
              <a:rPr lang="en"/>
              <a:t> and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disaggregation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Aggregation</a:t>
            </a:r>
            <a:r>
              <a:rPr lang="en"/>
              <a:t>: A process in which information is gathered and expressed in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collective</a:t>
            </a:r>
            <a:r>
              <a:rPr lang="en"/>
              <a:t> or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summary</a:t>
            </a:r>
            <a:r>
              <a:rPr lang="en"/>
              <a:t> form.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Useful for getting information about groups based on variables (age, profession, income) while simultaneously preserving confidentiality of individuals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Disaggregation</a:t>
            </a:r>
            <a:r>
              <a:rPr lang="en"/>
              <a:t> (aka </a:t>
            </a: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disentanglement</a:t>
            </a:r>
            <a:r>
              <a:rPr lang="en"/>
              <a:t>): A process of taking aggregated data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breaking it down</a:t>
            </a:r>
            <a:r>
              <a:rPr lang="en"/>
              <a:t> into smaller information units.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Useful to highlight outcomes that pertain to individual subsets of results/outcomes (e.g., gender, location, socio-cultural/ethnic background, age groups, etc.) to expose hidden trends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44" name="Google Shape;34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5"/>
          <p:cNvSpPr txBox="1"/>
          <p:nvPr/>
        </p:nvSpPr>
        <p:spPr>
          <a:xfrm>
            <a:off x="8000400" y="4659925"/>
            <a:ext cx="7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Source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/>
          <p:nvPr>
            <p:ph idx="1" type="body"/>
          </p:nvPr>
        </p:nvSpPr>
        <p:spPr>
          <a:xfrm>
            <a:off x="250650" y="3949950"/>
            <a:ext cx="86427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Question:</a:t>
            </a:r>
            <a:r>
              <a:rPr lang="en"/>
              <a:t> What is the relationship between the table on the right and the table on the left?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Answer:</a:t>
            </a:r>
            <a:r>
              <a:rPr lang="en"/>
              <a:t> Same data,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different unit of analysis</a:t>
            </a:r>
            <a:r>
              <a:rPr lang="en"/>
              <a:t>. The right table is an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aggregated</a:t>
            </a:r>
            <a:r>
              <a:rPr lang="en"/>
              <a:t> view of the</a:t>
            </a:r>
            <a:br>
              <a:rPr lang="en"/>
            </a:br>
            <a:r>
              <a:rPr lang="en"/>
              <a:t>	       left table,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grouped</a:t>
            </a:r>
            <a:r>
              <a:rPr lang="en"/>
              <a:t> by artist.</a:t>
            </a:r>
            <a:endParaRPr/>
          </a:p>
        </p:txBody>
      </p:sp>
      <p:sp>
        <p:nvSpPr>
          <p:cNvPr id="351" name="Google Shape;351;p6"/>
          <p:cNvSpPr/>
          <p:nvPr/>
        </p:nvSpPr>
        <p:spPr>
          <a:xfrm>
            <a:off x="5714875" y="2224221"/>
            <a:ext cx="3219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.groupby()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3" name="Google Shape;35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6"/>
          <p:cNvPicPr preferRelativeResize="0"/>
          <p:nvPr/>
        </p:nvPicPr>
        <p:blipFill rotWithShape="1">
          <a:blip r:embed="rId3">
            <a:alphaModFix/>
          </a:blip>
          <a:srcRect b="0" l="0" r="0" t="8842"/>
          <a:stretch/>
        </p:blipFill>
        <p:spPr>
          <a:xfrm>
            <a:off x="236550" y="1044650"/>
            <a:ext cx="5321548" cy="27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"/>
          <p:cNvPicPr preferRelativeResize="0"/>
          <p:nvPr/>
        </p:nvPicPr>
        <p:blipFill rotWithShape="1">
          <a:blip r:embed="rId4">
            <a:alphaModFix/>
          </a:blip>
          <a:srcRect b="0" l="0" r="0" t="14339"/>
          <a:stretch/>
        </p:blipFill>
        <p:spPr>
          <a:xfrm>
            <a:off x="6154117" y="1044646"/>
            <a:ext cx="2713907" cy="2579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"/>
          <p:cNvSpPr/>
          <p:nvPr/>
        </p:nvSpPr>
        <p:spPr>
          <a:xfrm>
            <a:off x="6385025" y="226625"/>
            <a:ext cx="1901700" cy="69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 to the Spotify data.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